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</p:sldIdLst>
  <p:sldSz cx="9906000" cy="6858000" type="A4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80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9740900" y="3048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906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485900" y="2819400"/>
            <a:ext cx="69342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96E-6DAB-4BF3-A148-C4BD33CE6EF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68402" y="2420112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5100" y="152400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622800" y="2115312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725162" y="2209800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705350" y="2199451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C24BBD-2D28-4B56-A00B-3F5941CC295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742950" y="381000"/>
            <a:ext cx="84201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96E-6DAB-4BF3-A148-C4BD33CE6EF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4BBD-2D28-4B56-A00B-3F5941CC295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594600" y="0"/>
            <a:ext cx="2311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906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617212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7409688" y="2925763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7512050" y="3020251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492238" y="3009902"/>
            <a:ext cx="495300" cy="441325"/>
          </a:xfrm>
        </p:spPr>
        <p:txBody>
          <a:bodyPr/>
          <a:lstStyle/>
          <a:p>
            <a:fld id="{69C24BBD-2D28-4B56-A00B-3F5941CC295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30200" y="304800"/>
            <a:ext cx="70993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96E-6DAB-4BF3-A148-C4BD33CE6EF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007350" y="304802"/>
            <a:ext cx="156845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96E-6DAB-4BF3-A148-C4BD33CE6EF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725162" y="1026373"/>
            <a:ext cx="495300" cy="441325"/>
          </a:xfrm>
        </p:spPr>
        <p:txBody>
          <a:bodyPr/>
          <a:lstStyle/>
          <a:p>
            <a:fld id="{69C24BBD-2D28-4B56-A00B-3F5941CC295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26898" y="1527048"/>
            <a:ext cx="921258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9740900" y="1905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65100" y="2286000"/>
            <a:ext cx="9569196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8402" y="142352"/>
            <a:ext cx="9569196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82461" y="2743200"/>
            <a:ext cx="7020189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65100" y="152400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96E-6DAB-4BF3-A148-C4BD33CE6EF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65100" y="243840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622800" y="2115312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725162" y="2209800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705350" y="2199451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C24BBD-2D28-4B56-A00B-3F5941CC295A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533400"/>
            <a:ext cx="84201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6898" y="228600"/>
            <a:ext cx="9245600" cy="75895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3800" y="6409944"/>
            <a:ext cx="3298698" cy="365760"/>
          </a:xfrm>
        </p:spPr>
        <p:txBody>
          <a:bodyPr/>
          <a:lstStyle/>
          <a:p>
            <a:fld id="{88EAF96E-6DAB-4BF3-A148-C4BD33CE6EF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24BBD-2D28-4B56-A00B-3F5941CC295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943337" y="1575653"/>
            <a:ext cx="9664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26898" y="1371600"/>
            <a:ext cx="437515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5200650" y="1371600"/>
            <a:ext cx="437515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953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906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65100" y="1371600"/>
            <a:ext cx="9569196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083" y="6391656"/>
            <a:ext cx="9569196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6898" y="1524000"/>
            <a:ext cx="4376870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190608" y="1524000"/>
            <a:ext cx="4378590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96E-6DAB-4BF3-A148-C4BD33CE6EF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0200" y="6409944"/>
            <a:ext cx="387985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65100" y="128016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26898" y="2471383"/>
            <a:ext cx="4378452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5200650" y="2471383"/>
            <a:ext cx="437515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622800" y="956036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725162" y="1050524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705350" y="1042417"/>
            <a:ext cx="495300" cy="441325"/>
          </a:xfrm>
        </p:spPr>
        <p:txBody>
          <a:bodyPr/>
          <a:lstStyle>
            <a:lvl1pPr algn="ctr">
              <a:defRPr/>
            </a:lvl1pPr>
          </a:lstStyle>
          <a:p>
            <a:fld id="{69C24BBD-2D28-4B56-A00B-3F5941CC295A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96E-6DAB-4BF3-A148-C4BD33CE6EF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705350" y="1036021"/>
            <a:ext cx="495300" cy="441325"/>
          </a:xfrm>
        </p:spPr>
        <p:txBody>
          <a:bodyPr/>
          <a:lstStyle/>
          <a:p>
            <a:fld id="{69C24BBD-2D28-4B56-A00B-3F5941CC29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906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496" y="6391657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5100" y="158496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96E-6DAB-4BF3-A148-C4BD33CE6EF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622800" y="6324600"/>
            <a:ext cx="6604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C24BBD-2D28-4B56-A00B-3F5941CC29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65100" y="152400"/>
            <a:ext cx="9569196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906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65100" y="609600"/>
            <a:ext cx="29718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2750" y="914400"/>
            <a:ext cx="255905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12750" y="1981201"/>
            <a:ext cx="255905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5100" y="152400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65100" y="53340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384550" y="685800"/>
            <a:ext cx="61087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403350" y="228600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505712" y="323088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85900" y="312739"/>
            <a:ext cx="4953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C24BBD-2D28-4B56-A00B-3F5941CC295A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61798" y="6388386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96E-6DAB-4BF3-A148-C4BD33CE6EF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26898" y="6410848"/>
            <a:ext cx="366522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65100" y="533400"/>
            <a:ext cx="9569196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65100" y="152400"/>
            <a:ext cx="9569196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65100" y="609600"/>
            <a:ext cx="29718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403350" y="228600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505712" y="323088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85900" y="312739"/>
            <a:ext cx="495300" cy="441325"/>
          </a:xfrm>
        </p:spPr>
        <p:txBody>
          <a:bodyPr/>
          <a:lstStyle/>
          <a:p>
            <a:fld id="{69C24BBD-2D28-4B56-A00B-3F5941CC295A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50406" y="5029200"/>
            <a:ext cx="635635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50406" y="609600"/>
            <a:ext cx="635635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12750" y="990600"/>
            <a:ext cx="26416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61798" y="6388386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0498" y="6404984"/>
            <a:ext cx="3298698" cy="365760"/>
          </a:xfrm>
        </p:spPr>
        <p:txBody>
          <a:bodyPr/>
          <a:lstStyle/>
          <a:p>
            <a:fld id="{88EAF96E-6DAB-4BF3-A148-C4BD33CE6EF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26898" y="6410848"/>
            <a:ext cx="3883152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906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61798" y="6388386"/>
            <a:ext cx="95691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273800" y="6404984"/>
            <a:ext cx="3298698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8EAF96E-6DAB-4BF3-A148-C4BD33CE6EF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30200" y="6410848"/>
            <a:ext cx="387985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5100" y="155448"/>
            <a:ext cx="9569196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65100" y="1276743"/>
            <a:ext cx="956919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622800" y="956036"/>
            <a:ext cx="6604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725162" y="1050524"/>
            <a:ext cx="455676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705350" y="1040175"/>
            <a:ext cx="4953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C24BBD-2D28-4B56-A00B-3F5941CC295A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26898" y="228600"/>
            <a:ext cx="92456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26898" y="1524000"/>
            <a:ext cx="92456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488" y="2420888"/>
            <a:ext cx="9245600" cy="1296144"/>
          </a:xfrm>
        </p:spPr>
        <p:txBody>
          <a:bodyPr>
            <a:normAutofit/>
          </a:bodyPr>
          <a:lstStyle/>
          <a:p>
            <a:r>
              <a:rPr lang="ar-TN" sz="7200" b="1" dirty="0" smtClean="0">
                <a:solidFill>
                  <a:schemeClr val="accent1">
                    <a:lumMod val="75000"/>
                  </a:schemeClr>
                </a:solidFill>
                <a:latin typeface="Albertus Extra Bold" pitchFamily="34" charset="0"/>
              </a:rPr>
              <a:t>الظروف الملائمة للإنبات</a:t>
            </a:r>
            <a:endParaRPr lang="fr-FR" sz="7200" b="1" dirty="0">
              <a:solidFill>
                <a:schemeClr val="accent1">
                  <a:lumMod val="75000"/>
                </a:schemeClr>
              </a:solidFill>
              <a:latin typeface="Albertus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047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TN" sz="6000" b="1" dirty="0" smtClean="0">
                <a:latin typeface="Albertus Extra Bold" pitchFamily="34" charset="0"/>
                <a:cs typeface="+mn-cs"/>
              </a:rPr>
              <a:t>الماء</a:t>
            </a:r>
            <a:endParaRPr lang="fr-FR" sz="6000" b="1" dirty="0">
              <a:latin typeface="Albertus Extra Bold" pitchFamily="34" charset="0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TN" sz="2800" b="1" dirty="0" smtClean="0">
                <a:latin typeface="A Charming Font" pitchFamily="2" charset="0"/>
              </a:rPr>
              <a:t>يعتبر الماء من العوامل البيئية الأساسية اللازمة لحدوث الإنبات . حيث النشاط </a:t>
            </a:r>
            <a:r>
              <a:rPr lang="ar-TN" sz="2800" b="1" dirty="0" err="1" smtClean="0">
                <a:latin typeface="A Charming Font" pitchFamily="2" charset="0"/>
              </a:rPr>
              <a:t>الأنزيمي</a:t>
            </a:r>
            <a:r>
              <a:rPr lang="ar-TN" sz="2800" b="1" dirty="0" smtClean="0">
                <a:latin typeface="A Charming Font" pitchFamily="2" charset="0"/>
              </a:rPr>
              <a:t> وعمليات هدم وبناء المواد الغذائية المختلفة تتطلب لإتمامها وسطا مائيا . وكما هو معروف فإن إنبات البذرة يتحكم فيه بصفة أساسية محتواها   المائي ، فالبذرة عادة لا تنبت إذا كان محتواها </a:t>
            </a:r>
            <a:r>
              <a:rPr lang="ar-TN" sz="2800" b="1" dirty="0" err="1" smtClean="0">
                <a:latin typeface="A Charming Font" pitchFamily="2" charset="0"/>
              </a:rPr>
              <a:t>الرطوبي</a:t>
            </a:r>
            <a:r>
              <a:rPr lang="ar-TN" sz="2800" b="1" dirty="0" smtClean="0">
                <a:latin typeface="A Charming Font" pitchFamily="2" charset="0"/>
              </a:rPr>
              <a:t> أقل من 40 بالمائة {على أساس الوزن الطازج } . و عند زراعة البذور الجافة تقوم بامتصاص الماء بسرعة في بادئ الأمر حتى يحدث التشبع والانتفاخ ، ثم يعقب ذلك انخفاض في معدل امتصاص الماء و الذي لا يلبث أن يزداد بظهور الجذير وتمزق الغلاف . وقرة البذرة على امتصاص الماء تتوقف على عدة عوامل هامة منها نفاذية أغلفة البذرة للماء والماء المتاح بالوسط المحيط بالبذرة و أيضا درجة حرارة الوسط أو البيئة ، فنجد أن ارتفاع درجة حرارة البيئة يزيد من معدل امتصاص البذرة للماء . </a:t>
            </a:r>
            <a:endParaRPr lang="fr-FR" sz="2800" b="1" dirty="0">
              <a:latin typeface="A Charming Fo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081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</TotalTime>
  <Words>137</Words>
  <Application>Microsoft Office PowerPoint</Application>
  <PresentationFormat>Format A4 (210 x 297 mm)</PresentationFormat>
  <Paragraphs>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Civil</vt:lpstr>
      <vt:lpstr>الظروف الملائمة للإنبات</vt:lpstr>
      <vt:lpstr>الماء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الظروف الملائمة للإنبات</dc:title>
  <dc:creator>POSTE</dc:creator>
  <cp:lastModifiedBy>POSTE</cp:lastModifiedBy>
  <cp:revision>5</cp:revision>
  <dcterms:created xsi:type="dcterms:W3CDTF">2018-05-07T07:00:48Z</dcterms:created>
  <dcterms:modified xsi:type="dcterms:W3CDTF">2018-05-07T07:45:36Z</dcterms:modified>
</cp:coreProperties>
</file>