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27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le rectangle 9"/>
          <p:cNvSpPr/>
          <p:nvPr/>
        </p:nvSpPr>
        <p:spPr>
          <a:xfrm>
            <a:off x="-2" y="4664147"/>
            <a:ext cx="991368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42950" y="1752602"/>
            <a:ext cx="84201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42950" y="3611607"/>
            <a:ext cx="84201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grpSp>
        <p:nvGrpSpPr>
          <p:cNvPr id="2" name="Groupe 1"/>
          <p:cNvGrpSpPr/>
          <p:nvPr/>
        </p:nvGrpSpPr>
        <p:grpSpPr>
          <a:xfrm>
            <a:off x="-4078" y="4953000"/>
            <a:ext cx="9910079" cy="1912088"/>
            <a:chOff x="-3765" y="4832896"/>
            <a:chExt cx="9147765" cy="2032192"/>
          </a:xfrm>
        </p:grpSpPr>
        <p:sp>
          <p:nvSpPr>
            <p:cNvPr id="7" name="Forme lib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e lib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e lib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cteur droit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1481330"/>
            <a:ext cx="89154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414347" y="274641"/>
            <a:ext cx="1925593" cy="5592761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85165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574" y="1059712"/>
            <a:ext cx="84201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49606" y="2931712"/>
            <a:ext cx="4953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Chevron 6"/>
          <p:cNvSpPr/>
          <p:nvPr/>
        </p:nvSpPr>
        <p:spPr>
          <a:xfrm>
            <a:off x="3939737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37786" y="3005472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5550" y="1481329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89154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5410200"/>
            <a:ext cx="437687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5032112" y="5410200"/>
            <a:ext cx="437859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95300" y="1444295"/>
            <a:ext cx="437687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111" y="1444295"/>
            <a:ext cx="437859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90600" y="4876800"/>
            <a:ext cx="8105257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787900" y="5355102"/>
            <a:ext cx="4305808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990600" y="274320"/>
            <a:ext cx="810310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287618" y="6407944"/>
            <a:ext cx="2080260" cy="365760"/>
          </a:xfrm>
        </p:spPr>
        <p:txBody>
          <a:bodyPr/>
          <a:lstStyle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36335" y="5443402"/>
            <a:ext cx="77597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47650" y="189968"/>
            <a:ext cx="94107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745079" y="6407945"/>
            <a:ext cx="254657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7650" y="4865122"/>
            <a:ext cx="8748385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le rectangle 9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cteur droit 10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38612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184171" y="4988440"/>
            <a:ext cx="1981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e libre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e libre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le rectangle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cteur droit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95300" y="1481329"/>
            <a:ext cx="89154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7287618" y="6407944"/>
            <a:ext cx="208026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E43CE3C-34DC-4A75-93C3-6853126C88A7}" type="datetimeFigureOut">
              <a:rPr lang="fr-FR" smtClean="0"/>
              <a:t>23/05/2018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4745079" y="6407945"/>
            <a:ext cx="254657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9367878" y="6407945"/>
            <a:ext cx="3962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9A79F0E-3E32-4201-AFDB-5F2A770CDF19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 rtl="1">
              <a:buNone/>
            </a:pPr>
            <a:r>
              <a:rPr lang="ar-TN" sz="3200" b="1" dirty="0" smtClean="0">
                <a:cs typeface="Arabic Transparent" pitchFamily="2" charset="-78"/>
              </a:rPr>
              <a:t>التلوّث من نشاط النّقل البحري , و يرتبط التلوّث هنا بالنّفط ومشتقاته المتميّزة بالانتشار السّريع الّذى يصل لمسافة تبعد [700] كم عن المنطقة تسرّبه . ويكون هذا النّوع من التّلوّث منتشر في البحار حيث يتواجد نشاط النقل البحري سوى من خلال حوادث ناقلات البترول و تحطّمها أو من خلال محاولات التّنقيب والكشف عن البترول , أو الإلقاء بعض النّاقلات المارّة لبعض المخلفات و النّفيات البتروليّة . </a:t>
            </a:r>
            <a:r>
              <a:rPr lang="ar-TN" sz="3200" b="1" dirty="0">
                <a:cs typeface="Arabic Transparent" pitchFamily="2" charset="-78"/>
              </a:rPr>
              <a:t>و</a:t>
            </a:r>
            <a:r>
              <a:rPr lang="ar-TN" sz="3200" b="1" dirty="0" smtClean="0">
                <a:cs typeface="Arabic Transparent" pitchFamily="2" charset="-78"/>
              </a:rPr>
              <a:t> لا تتلوّث مياه البحر من قبل ناقلات البترول فقط فإنما هناك ملوثات عن من مصادر أخرى مثل مخلفات الصرف الزراعي الّتي تصبها الأنهار بقايا المبيدات الحشرية, و نفايات المصنع الّتي تلقى فيها.</a:t>
            </a:r>
            <a:endParaRPr lang="fr-FR" sz="3200" b="1" dirty="0">
              <a:cs typeface="Arabic Transparent" pitchFamily="2" charset="-78"/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TN" sz="6600" dirty="0" smtClean="0">
                <a:solidFill>
                  <a:srgbClr val="FF0000"/>
                </a:solidFill>
                <a:cs typeface="AF_Diwani" pitchFamily="2" charset="-78"/>
              </a:rPr>
              <a:t>النفط الناتج عن حوادث السّفن أو النّاقلات</a:t>
            </a:r>
            <a:endParaRPr lang="fr-FR" sz="6600" dirty="0">
              <a:solidFill>
                <a:srgbClr val="FF0000"/>
              </a:solidFill>
              <a:cs typeface="AF_Diwan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4669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otonde">
  <a:themeElements>
    <a:clrScheme name="Rotond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Rotond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Rotond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110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Rotonde</vt:lpstr>
      <vt:lpstr>النفط الناتج عن حوادث السّفن أو النّاقلات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النفط الناتج عن حوادث السّفن أو النّاقلات</dc:title>
  <dc:creator>POSTE</dc:creator>
  <cp:lastModifiedBy>POSTE</cp:lastModifiedBy>
  <cp:revision>2</cp:revision>
  <dcterms:created xsi:type="dcterms:W3CDTF">2018-05-23T05:31:13Z</dcterms:created>
  <dcterms:modified xsi:type="dcterms:W3CDTF">2018-05-23T05:50:30Z</dcterms:modified>
</cp:coreProperties>
</file>