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23" r:id="rId86"/>
    <p:sldId id="324" r:id="rId87"/>
    <p:sldId id="325" r:id="rId8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24BF9-D1FC-42BC-80D0-7D3303FEF687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06D70-C399-4B6C-8F43-D1AE38C920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6D70-C399-4B6C-8F43-D1AE38C920D5}" type="slidenum">
              <a:rPr lang="fr-FR" smtClean="0"/>
              <a:t>85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55DF45-ABDA-4307-8003-E26775A3B5CA}" type="datetimeFigureOut">
              <a:rPr lang="fr-FR" smtClean="0"/>
              <a:t>19/04/2018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85C81EE-F224-4129-ABD7-9F2B74E3B3ED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3042" y="3786190"/>
            <a:ext cx="6400800" cy="1752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TN" dirty="0" err="1" smtClean="0"/>
              <a:t>عليسة</a:t>
            </a:r>
            <a:endParaRPr lang="fr-FR" dirty="0"/>
          </a:p>
        </p:txBody>
      </p:sp>
      <p:pic>
        <p:nvPicPr>
          <p:cNvPr id="1026" name="Picture 2" descr="C:\Program Files (x86)\Microsoft Office\MEDIA\CAGCAT10\j014988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6925" y="1760538"/>
            <a:ext cx="1268413" cy="10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ar-TN" dirty="0"/>
              <a:t>هي ابنة ملك صور ومؤسسة </a:t>
            </a:r>
            <a:r>
              <a:rPr lang="ar-TN" dirty="0" err="1"/>
              <a:t>قرطاج</a:t>
            </a:r>
            <a:r>
              <a:rPr lang="ar-TN" dirty="0"/>
              <a:t> وملكتها الأولى. اشتهرت بعد ذكرها في </a:t>
            </a:r>
            <a:r>
              <a:rPr lang="ar-TN" dirty="0" err="1"/>
              <a:t>الإنياذة</a:t>
            </a:r>
            <a:r>
              <a:rPr lang="ar-TN" dirty="0"/>
              <a:t> التي كتبها </a:t>
            </a:r>
            <a:r>
              <a:rPr lang="ar-TN" dirty="0" err="1"/>
              <a:t>فرجيل</a:t>
            </a:r>
            <a:r>
              <a:rPr lang="ar-TN" dirty="0"/>
              <a:t>. وعرفت بدهائها التي سمح لها بإنشاء وحكم دولة فينيقية في شمال أفريقية عرفت بتجارتها الواسعة وسيطرتها على بحار المتوسط. كما أن تصاهرها مع </a:t>
            </a:r>
            <a:r>
              <a:rPr lang="ar-TN" dirty="0" err="1"/>
              <a:t>الامازيغ</a:t>
            </a:r>
            <a:r>
              <a:rPr lang="ar-TN" dirty="0"/>
              <a:t> سكان شمال أفريقية أوجد </a:t>
            </a:r>
            <a:r>
              <a:rPr lang="ar-TN" dirty="0" err="1"/>
              <a:t>الشعبالبونيقي</a:t>
            </a:r>
            <a:r>
              <a:rPr lang="ar-TN" dirty="0"/>
              <a:t> الذي استوطن سواحل المتوسط وأنجب </a:t>
            </a:r>
            <a:r>
              <a:rPr lang="ar-TN" dirty="0" err="1"/>
              <a:t>حنبعل</a:t>
            </a:r>
            <a:r>
              <a:rPr lang="ar-TN" dirty="0"/>
              <a:t> </a:t>
            </a:r>
            <a:r>
              <a:rPr lang="ar-TN" dirty="0" err="1"/>
              <a:t>البونيقي</a:t>
            </a:r>
            <a:r>
              <a:rPr lang="ar-TN" dirty="0"/>
              <a:t> الذي هدد الرومان.</a:t>
            </a:r>
          </a:p>
          <a:p>
            <a:r>
              <a:rPr lang="ar-TN" dirty="0" smtClean="0"/>
              <a:t/>
            </a:r>
            <a:br>
              <a:rPr lang="ar-TN" dirty="0" smtClean="0"/>
            </a:b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C:\Program Files (x86)\Microsoft Office\MEDIA\CAGCAT10\j01955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8900" y="4129088"/>
            <a:ext cx="1476375" cy="1817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ar-TN" dirty="0"/>
              <a:t>عرفت “</a:t>
            </a:r>
            <a:r>
              <a:rPr lang="ar-TN" dirty="0" err="1"/>
              <a:t>عليسة</a:t>
            </a:r>
            <a:r>
              <a:rPr lang="ar-TN" dirty="0"/>
              <a:t>” بعدة أسماء بحسب الحضارة التي تكلمت عنها. في </a:t>
            </a:r>
            <a:r>
              <a:rPr lang="ar-TN" dirty="0" err="1"/>
              <a:t>الانيادة</a:t>
            </a:r>
            <a:r>
              <a:rPr lang="ar-TN" dirty="0"/>
              <a:t> سميت “</a:t>
            </a:r>
            <a:r>
              <a:rPr lang="ar-TN" dirty="0" err="1"/>
              <a:t>ديدو</a:t>
            </a:r>
            <a:r>
              <a:rPr lang="ar-TN" dirty="0"/>
              <a:t>” وترجمة إلى العربية </a:t>
            </a:r>
            <a:r>
              <a:rPr lang="ar-TN" dirty="0" err="1"/>
              <a:t>كـ</a:t>
            </a:r>
            <a:r>
              <a:rPr lang="ar-TN" dirty="0"/>
              <a:t> “</a:t>
            </a:r>
            <a:r>
              <a:rPr lang="ar-TN" dirty="0" err="1"/>
              <a:t>ديدون</a:t>
            </a:r>
            <a:r>
              <a:rPr lang="ar-TN" dirty="0"/>
              <a:t>”. </a:t>
            </a:r>
            <a:r>
              <a:rPr lang="ar-TN" dirty="0" err="1"/>
              <a:t>وديدو</a:t>
            </a:r>
            <a:r>
              <a:rPr lang="ar-TN" dirty="0"/>
              <a:t> ذو أصول فينيقية تعني “الرحالة”. كما سميت </a:t>
            </a:r>
            <a:r>
              <a:rPr lang="ar-TN" dirty="0" err="1"/>
              <a:t>بـ</a:t>
            </a:r>
            <a:r>
              <a:rPr lang="ar-TN" dirty="0"/>
              <a:t>”أليسا” التي يعتقد </a:t>
            </a:r>
            <a:r>
              <a:rPr lang="ar-TN" dirty="0" err="1"/>
              <a:t>انها</a:t>
            </a:r>
            <a:r>
              <a:rPr lang="ar-TN" dirty="0"/>
              <a:t> كلمة فينيقية مشتقة من كلمة “</a:t>
            </a:r>
            <a:r>
              <a:rPr lang="ar-TN" dirty="0" err="1"/>
              <a:t>اليشات</a:t>
            </a:r>
            <a:r>
              <a:rPr lang="ar-TN" dirty="0"/>
              <a:t>”. وعرفت بدمج الاسمين: “اليسار </a:t>
            </a:r>
            <a:r>
              <a:rPr lang="ar-TN" dirty="0" err="1"/>
              <a:t>ديدون</a:t>
            </a:r>
            <a:r>
              <a:rPr lang="ar-TN" dirty="0"/>
              <a:t>” أي “الرحالة </a:t>
            </a:r>
            <a:r>
              <a:rPr lang="ar-TN" dirty="0" err="1"/>
              <a:t>ديدون</a:t>
            </a:r>
            <a:r>
              <a:rPr lang="ar-TN" dirty="0"/>
              <a:t>”. كما تسمى اليسار بالثقافة </a:t>
            </a:r>
            <a:r>
              <a:rPr lang="ar-TN" dirty="0" err="1"/>
              <a:t>اللبنانبة</a:t>
            </a:r>
            <a:r>
              <a:rPr lang="ar-TN" dirty="0"/>
              <a:t>.</a:t>
            </a:r>
          </a:p>
          <a:p>
            <a:r>
              <a:rPr lang="ar-TN" dirty="0" smtClean="0"/>
              <a:t/>
            </a:r>
            <a:br>
              <a:rPr lang="ar-TN" dirty="0" smtClean="0"/>
            </a:b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ar-TN" dirty="0" err="1"/>
              <a:t>عِلِّيسَة</a:t>
            </a:r>
            <a:r>
              <a:rPr lang="ar-TN" dirty="0"/>
              <a:t> هي ابنة ملك صور وأخت </a:t>
            </a:r>
            <a:r>
              <a:rPr lang="ar-TN" dirty="0" err="1"/>
              <a:t>بيغماليون</a:t>
            </a:r>
            <a:r>
              <a:rPr lang="ar-TN" dirty="0"/>
              <a:t>. وكانت زوجة خالها الذي هو الكاهن الصوري </a:t>
            </a:r>
            <a:r>
              <a:rPr lang="ar-TN" dirty="0" err="1"/>
              <a:t>الاعظم</a:t>
            </a:r>
            <a:r>
              <a:rPr lang="ar-TN" dirty="0"/>
              <a:t> المسمى عاشر </a:t>
            </a:r>
            <a:r>
              <a:rPr lang="ar-TN" dirty="0" err="1"/>
              <a:t>باص</a:t>
            </a:r>
            <a:r>
              <a:rPr lang="ar-TN" dirty="0"/>
              <a:t> أو ما عرف </a:t>
            </a:r>
            <a:r>
              <a:rPr lang="ar-TN" dirty="0" err="1"/>
              <a:t>بـزيكار</a:t>
            </a:r>
            <a:r>
              <a:rPr lang="ar-TN" dirty="0"/>
              <a:t> بعل. وكانت مع أخيها الأصغر خليفة </a:t>
            </a:r>
            <a:r>
              <a:rPr lang="ar-TN" dirty="0" err="1"/>
              <a:t>بيغماليون</a:t>
            </a:r>
            <a:r>
              <a:rPr lang="ar-TN" dirty="0"/>
              <a:t> في الحكم. بعد وفاة والدها الملك، طمع أخوها </a:t>
            </a:r>
            <a:r>
              <a:rPr lang="ar-TN" dirty="0" err="1"/>
              <a:t>بيغماليون</a:t>
            </a:r>
            <a:r>
              <a:rPr lang="ar-TN" dirty="0"/>
              <a:t> بثروة </a:t>
            </a:r>
            <a:r>
              <a:rPr lang="ar-TN" dirty="0" err="1"/>
              <a:t>عاشرباص</a:t>
            </a:r>
            <a:r>
              <a:rPr lang="ar-TN" dirty="0"/>
              <a:t> </a:t>
            </a:r>
            <a:r>
              <a:rPr lang="ar-TN" dirty="0" err="1"/>
              <a:t>الطائلة</a:t>
            </a:r>
            <a:r>
              <a:rPr lang="ar-TN" dirty="0"/>
              <a:t> ورغب بالحكم مكان أخته. فدبر قتل الكاهن وحاول قتل </a:t>
            </a:r>
            <a:r>
              <a:rPr lang="ar-TN" dirty="0" err="1"/>
              <a:t>اخته</a:t>
            </a:r>
            <a:r>
              <a:rPr lang="ar-TN" dirty="0"/>
              <a:t>. إلا أنها غادرت </a:t>
            </a:r>
            <a:r>
              <a:rPr lang="ar-TN" dirty="0" err="1"/>
              <a:t>عليسة</a:t>
            </a:r>
            <a:r>
              <a:rPr lang="ar-TN" dirty="0"/>
              <a:t> مدينة صور بفينيقيا (لبنان حاليا) وأبحرت مع </a:t>
            </a:r>
            <a:r>
              <a:rPr lang="ar-TN" dirty="0" err="1"/>
              <a:t>أوفيائها</a:t>
            </a:r>
            <a:r>
              <a:rPr lang="ar-TN" dirty="0"/>
              <a:t> بعد أن </a:t>
            </a:r>
            <a:r>
              <a:rPr lang="ar-TN" dirty="0" err="1"/>
              <a:t>اخذت</a:t>
            </a:r>
            <a:r>
              <a:rPr lang="ar-TN" dirty="0"/>
              <a:t> كنوزها معها باتجاه إحدى المستوطنات الفينيقية طلبا للامان. وبعد رحلة بحرية طويلة، أرست السفن على ساحل شمال أفريقيا في تونس الحالية. وقررت إنشاء مدينة سمتها </a:t>
            </a:r>
            <a:r>
              <a:rPr lang="ar-TN" dirty="0" err="1"/>
              <a:t>قرطاج</a:t>
            </a:r>
            <a:r>
              <a:rPr lang="ar-TN" dirty="0"/>
              <a:t> أو “قَرْتْ </a:t>
            </a:r>
            <a:r>
              <a:rPr lang="ar-TN" dirty="0" err="1"/>
              <a:t>حَدَشْتْ</a:t>
            </a:r>
            <a:r>
              <a:rPr lang="ar-TN" dirty="0"/>
              <a:t>” (أي القرية الحديثة) في اللغة الفينيقية.</a:t>
            </a:r>
          </a:p>
          <a:p>
            <a:r>
              <a:rPr lang="ar-TN" dirty="0" smtClean="0"/>
              <a:t/>
            </a:r>
            <a:br>
              <a:rPr lang="ar-TN" dirty="0" smtClean="0"/>
            </a:b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rtl="1" fontAlgn="base"/>
            <a:r>
              <a:rPr lang="ar-TN" dirty="0"/>
              <a:t>قول الأسطورة الأولى التي كتبها المؤرخ </a:t>
            </a:r>
            <a:r>
              <a:rPr lang="ar-TN" dirty="0" err="1"/>
              <a:t>جوستين</a:t>
            </a:r>
            <a:r>
              <a:rPr lang="ar-TN" dirty="0"/>
              <a:t> أن </a:t>
            </a:r>
            <a:r>
              <a:rPr lang="ar-TN" dirty="0" err="1"/>
              <a:t>عليسة</a:t>
            </a:r>
            <a:r>
              <a:rPr lang="ar-TN" dirty="0"/>
              <a:t> فاوضت حاكم البلاد </a:t>
            </a:r>
            <a:r>
              <a:rPr lang="ar-TN" dirty="0" err="1"/>
              <a:t>الامازيغي</a:t>
            </a:r>
            <a:r>
              <a:rPr lang="ar-TN" dirty="0"/>
              <a:t> لمنحها أرضا تبني عليها مدينتها غير أن الملك أبى أن يمنحها أكثر من مساحة جلد ثور فقبلت </a:t>
            </a:r>
            <a:r>
              <a:rPr lang="ar-TN" dirty="0" err="1"/>
              <a:t>عليسة</a:t>
            </a:r>
            <a:r>
              <a:rPr lang="ar-TN" dirty="0"/>
              <a:t> ذلك أمام دهشة مرافقيها، إلا أن الأميرة كانت تضمر خطة ذكية ستمكنها من بلوغ غايتها وتأسيس واحدة من أشهر المدن عبر التاريخ: مدينة </a:t>
            </a:r>
            <a:r>
              <a:rPr lang="ar-TN" dirty="0" err="1"/>
              <a:t>قرطاج</a:t>
            </a:r>
            <a:r>
              <a:rPr lang="ar-TN" dirty="0"/>
              <a:t>. قامت </a:t>
            </a:r>
            <a:r>
              <a:rPr lang="ar-TN" dirty="0" err="1"/>
              <a:t>عليسة</a:t>
            </a:r>
            <a:r>
              <a:rPr lang="ar-TN" dirty="0"/>
              <a:t> بقص جلد الثور إلى أشرطة دقيقة طويلة أحاطت </a:t>
            </a:r>
            <a:r>
              <a:rPr lang="ar-TN" dirty="0" err="1"/>
              <a:t>بها</a:t>
            </a:r>
            <a:r>
              <a:rPr lang="ar-TN" dirty="0"/>
              <a:t> الهضبة التي تعرف حتى الآن بهضبة “</a:t>
            </a:r>
            <a:r>
              <a:rPr lang="ar-TN" dirty="0" err="1"/>
              <a:t>بيرصا</a:t>
            </a:r>
            <a:r>
              <a:rPr lang="ar-TN" dirty="0"/>
              <a:t>” (</a:t>
            </a:r>
            <a:r>
              <a:rPr lang="ar-TN" dirty="0" err="1"/>
              <a:t>قرطاج</a:t>
            </a:r>
            <a:r>
              <a:rPr lang="ar-TN" dirty="0"/>
              <a:t> </a:t>
            </a:r>
            <a:r>
              <a:rPr lang="ar-TN" dirty="0" err="1"/>
              <a:t>بيرصا</a:t>
            </a:r>
            <a:r>
              <a:rPr lang="ar-TN" dirty="0"/>
              <a:t> حاليا) </a:t>
            </a:r>
            <a:r>
              <a:rPr lang="ar-TN" dirty="0" err="1"/>
              <a:t>و</a:t>
            </a:r>
            <a:r>
              <a:rPr lang="ar-TN" dirty="0"/>
              <a:t> للاستفادة من تطور المدينة طلب ملك </a:t>
            </a:r>
            <a:r>
              <a:rPr lang="ar-TN" dirty="0" err="1"/>
              <a:t>الامازيغ</a:t>
            </a:r>
            <a:r>
              <a:rPr lang="ar-TN" dirty="0"/>
              <a:t> الزواج من </a:t>
            </a:r>
            <a:r>
              <a:rPr lang="ar-TN" dirty="0" err="1"/>
              <a:t>عليسة</a:t>
            </a:r>
            <a:r>
              <a:rPr lang="ar-TN" dirty="0"/>
              <a:t>، ولما كانت الأميرة عازمة على البقاء وفية لذكرى زوجها وخوفا من أن يجلب رفضها دمارا للمدينة آثرت الانتحار محافظة بذلك في الوقت نفسه على عهدها لزوجها وعلى المدينة التي أسستها.</a:t>
            </a:r>
          </a:p>
          <a:p>
            <a:pPr rtl="1" fontAlgn="base"/>
            <a:r>
              <a:rPr lang="ar-TN" dirty="0"/>
              <a:t/>
            </a:r>
            <a:br>
              <a:rPr lang="ar-TN" dirty="0"/>
            </a:br>
            <a:endParaRPr lang="ar-TN" dirty="0"/>
          </a:p>
          <a:p>
            <a:pPr rtl="1" fontAlgn="base"/>
            <a:r>
              <a:rPr lang="ar-TN" dirty="0"/>
              <a:t>أما الأسطورة الثانية التي صاغها الشاعر الروماني “</a:t>
            </a:r>
            <a:r>
              <a:rPr lang="ar-TN" dirty="0" err="1"/>
              <a:t>فرجيل</a:t>
            </a:r>
            <a:r>
              <a:rPr lang="ar-TN" dirty="0"/>
              <a:t>” تقدم </a:t>
            </a:r>
            <a:r>
              <a:rPr lang="ar-TN" dirty="0" err="1"/>
              <a:t>عليسة</a:t>
            </a:r>
            <a:r>
              <a:rPr lang="ar-TN" dirty="0"/>
              <a:t> في صورة تجمع بين قوة الملكة الحكيمة ورقة المرأة العاشقة.</a:t>
            </a:r>
          </a:p>
          <a:p>
            <a:pPr rtl="1" fontAlgn="base"/>
            <a:r>
              <a:rPr lang="fr-FR" dirty="0" err="1"/>
              <a:t>Advertisements</a:t>
            </a:r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ar-TN" dirty="0"/>
          </a:p>
          <a:p>
            <a:endParaRPr lang="ar-TN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</TotalTime>
  <Words>371</Words>
  <Application>Microsoft Office PowerPoint</Application>
  <PresentationFormat>Affichage à l'écran (4:3)</PresentationFormat>
  <Paragraphs>70</Paragraphs>
  <Slides>87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87</vt:i4>
      </vt:variant>
    </vt:vector>
  </HeadingPairs>
  <TitlesOfParts>
    <vt:vector size="88" baseType="lpstr">
      <vt:lpstr>Papier</vt:lpstr>
      <vt:lpstr>عليسة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Diapositive 64</vt:lpstr>
      <vt:lpstr>Diapositive 65</vt:lpstr>
      <vt:lpstr>Diapositive 66</vt:lpstr>
      <vt:lpstr>Diapositive 67</vt:lpstr>
      <vt:lpstr>Diapositive 68</vt:lpstr>
      <vt:lpstr>Diapositive 69</vt:lpstr>
      <vt:lpstr>Diapositive 70</vt:lpstr>
      <vt:lpstr>Diapositive 71</vt:lpstr>
      <vt:lpstr>Diapositive 72</vt:lpstr>
      <vt:lpstr>Diapositive 73</vt:lpstr>
      <vt:lpstr>Diapositive 74</vt:lpstr>
      <vt:lpstr>Diapositive 75</vt:lpstr>
      <vt:lpstr>Diapositive 76</vt:lpstr>
      <vt:lpstr>Diapositive 77</vt:lpstr>
      <vt:lpstr>Diapositive 78</vt:lpstr>
      <vt:lpstr>Diapositive 79</vt:lpstr>
      <vt:lpstr>Diapositive 80</vt:lpstr>
      <vt:lpstr>Diapositive 81</vt:lpstr>
      <vt:lpstr>Diapositive 82</vt:lpstr>
      <vt:lpstr>Diapositive 83</vt:lpstr>
      <vt:lpstr>Diapositive 84</vt:lpstr>
      <vt:lpstr>Diapositive 85</vt:lpstr>
      <vt:lpstr>Diapositive 86</vt:lpstr>
      <vt:lpstr>Diapositive 87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عليسة</dc:title>
  <dc:creator>versus</dc:creator>
  <cp:lastModifiedBy>versus</cp:lastModifiedBy>
  <cp:revision>3</cp:revision>
  <dcterms:created xsi:type="dcterms:W3CDTF">2018-04-19T15:21:03Z</dcterms:created>
  <dcterms:modified xsi:type="dcterms:W3CDTF">2018-04-19T15:35:15Z</dcterms:modified>
</cp:coreProperties>
</file>